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3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CE6D8-2669-DE63-DFB0-973262C80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E4D47B-8544-3DFC-378A-388A4267AF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A85A4-DE45-825A-9D85-9E558F02C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603BD-239E-BF6E-0950-BE301612E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DCC3A-1972-4966-82DF-E69F286F4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243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9C3CD-B458-12BE-8D4E-8DF836C7B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AA95C9-44E3-5114-18D0-968B4251F4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9B7CD-5100-3302-0EFE-B317CBC34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6EA56-CE32-6F3F-E4C8-BAE3E849A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AE68D-25AB-A548-F887-7291ED658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97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A68845-559A-A43F-AEE9-F23F66A251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CDF877-63FB-B3C0-AEBF-C8C73B56C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22B0DC-39DE-B9AA-760B-846DA6273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4C291-BE4A-3D8B-0723-6E585BED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35A6C-4E34-E044-254B-7EF4F3755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787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04E9-EC13-4AD6-1AAD-566946066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82CE9-E6F8-AEE7-F8B2-8767941BD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250AD-FF57-D616-64BB-7B27C5100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67010-8DE7-1B3D-6082-1873A08D1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0310F-3CD5-DC44-186A-FC1E24FBD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61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AAFA7-93CF-BDC8-90B7-DF14CC9F5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87436-A5A9-40E6-6266-E57DCF7B3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F43DA-81FB-4175-488C-E9D3AB441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DF194-DCAD-EAF8-005D-0CA5A235D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207AE-71F8-D2BE-1B93-DD7FD316A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30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66E46-7D7C-0362-908D-7A81B440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C0CBF-4990-401C-920E-941E809BA6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2B35E5-8117-4AD3-D9FE-0158962B53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425C21-218C-0249-935C-74A2F8293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6CC3A0-7DB3-7D3E-56AE-D9591B2E7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A8D8E9-16C4-A709-6855-A0B76DFA6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288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570A8-A597-9649-947E-B1D515769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F4C3F6-4701-90E8-2194-EA440E1515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A92ECA-FE09-C533-4F09-CEDC759B1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EEA771-7814-3640-E1F1-C138183002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4C9729-F385-57BA-BF89-86C60001F3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D9C10C-77AC-A013-8F29-DF562ADAA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69BF7C-1CEA-2F2E-F93D-FF5573BC4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E48E5B-B065-85A1-D4E6-93D2616CB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590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34CDD-BE82-C094-CBF8-760402DE3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A0C4E-81E5-0C09-8DFE-B9949A780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BA74F7-935A-F3D1-012B-73734FF3C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FB6CA-76FC-FF9C-59A3-F7FD78245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31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133EC-D27E-8075-6D28-F8D6E15AC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1A78BE-E387-FE2E-662A-D002DC781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5D0A38-74C8-E28D-CEC7-C1B400C35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00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6118B-8628-EDB2-D429-975DA1926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EAD6E-CB4B-7CD4-BD5E-307448280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5A605-8EA4-1125-B95E-603C41A54F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2697BF-EF4B-787B-6E03-9E42C0CFA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9ACA0-A27B-57CB-6DAA-21092DD5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430E64-B3FD-62C4-A31A-52CB40E26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819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6B705-365E-25AE-3A0A-F4D907FA6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F1221-E025-748F-073F-C4FDC3F3D4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B5488D-CC9B-A38D-E415-3B8EE94D2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4081F6-D2C1-085F-5A5E-7F356E96C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02786F-9364-0413-A41C-4D231C39A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D8FA0-8B39-6097-19C5-6BA3B29AC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72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150C1C-E721-D019-2371-B124BB70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F0C026-F891-E28D-3698-FDA45931E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F81B0-1EAA-D6EE-3303-4C33C22F13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C48F9-8341-4E04-AC1D-BCC1B25AB25D}" type="datetimeFigureOut">
              <a:rPr lang="en-GB" smtClean="0"/>
              <a:t>20/12/2023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10903-7D62-36F0-2600-9E3D31621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72B73-FD06-9DB4-AEB2-E2219516D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499C2-31A7-47D3-974D-17FC691E1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72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tmp"/><Relationship Id="rId4" Type="http://schemas.openxmlformats.org/officeDocument/2006/relationships/image" Target="../media/image6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tmp"/><Relationship Id="rId4" Type="http://schemas.openxmlformats.org/officeDocument/2006/relationships/image" Target="../media/image5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tmp"/><Relationship Id="rId4" Type="http://schemas.openxmlformats.org/officeDocument/2006/relationships/image" Target="../media/image5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53D157F-3DEC-1B7F-3517-E9FF904AE549}"/>
              </a:ext>
            </a:extLst>
          </p:cNvPr>
          <p:cNvSpPr/>
          <p:nvPr/>
        </p:nvSpPr>
        <p:spPr>
          <a:xfrm>
            <a:off x="253410" y="317971"/>
            <a:ext cx="6455734" cy="521883"/>
          </a:xfrm>
          <a:prstGeom prst="rect">
            <a:avLst/>
          </a:prstGeom>
          <a:solidFill>
            <a:srgbClr val="002060"/>
          </a:solidFill>
          <a:ln w="28575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10000000000000000" pitchFamily="2" charset="0"/>
              </a:rPr>
              <a:t>R096: Animation with audio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83A02A-60E7-49BD-C6F9-25CD4A71F8A5}"/>
              </a:ext>
            </a:extLst>
          </p:cNvPr>
          <p:cNvSpPr/>
          <p:nvPr/>
        </p:nvSpPr>
        <p:spPr>
          <a:xfrm>
            <a:off x="253410" y="2705986"/>
            <a:ext cx="7019260" cy="1446028"/>
          </a:xfrm>
          <a:prstGeom prst="rect">
            <a:avLst/>
          </a:prstGeom>
          <a:solidFill>
            <a:srgbClr val="002060"/>
          </a:solidFill>
          <a:ln w="28575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10000000000000000" pitchFamily="2" charset="0"/>
              </a:rPr>
              <a:t>Teachers’ toolkit</a:t>
            </a:r>
          </a:p>
          <a:p>
            <a:r>
              <a:rPr lang="en-GB" sz="32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10000000000000000" pitchFamily="2" charset="0"/>
              </a:rPr>
              <a:t>Lesson 6: Idea generation</a:t>
            </a:r>
          </a:p>
        </p:txBody>
      </p:sp>
      <p:pic>
        <p:nvPicPr>
          <p:cNvPr id="1030" name="Picture 6" descr="Toolbox Glyph Icon 4588631 Vector Art at Vecteezy">
            <a:extLst>
              <a:ext uri="{FF2B5EF4-FFF2-40B4-BE49-F238E27FC236}">
                <a16:creationId xmlns:a16="http://schemas.microsoft.com/office/drawing/2014/main" id="{11F61A13-4D05-55E3-71AC-377ED35324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"/>
          <a:stretch/>
        </p:blipFill>
        <p:spPr bwMode="auto">
          <a:xfrm>
            <a:off x="8255700" y="1600946"/>
            <a:ext cx="3936300" cy="365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703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98C558-7A19-9D0F-6878-96459009B83D}"/>
              </a:ext>
            </a:extLst>
          </p:cNvPr>
          <p:cNvSpPr txBox="1"/>
          <p:nvPr/>
        </p:nvSpPr>
        <p:spPr>
          <a:xfrm>
            <a:off x="179512" y="231334"/>
            <a:ext cx="6189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Specification point(s)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D9FAA5-26CA-68C3-42AD-7B8FCD7A2DE5}"/>
              </a:ext>
            </a:extLst>
          </p:cNvPr>
          <p:cNvSpPr txBox="1"/>
          <p:nvPr/>
        </p:nvSpPr>
        <p:spPr>
          <a:xfrm>
            <a:off x="8218968" y="990629"/>
            <a:ext cx="3614256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Link to assessment</a:t>
            </a:r>
          </a:p>
          <a:p>
            <a:endParaRPr lang="en-GB" sz="1600" dirty="0">
              <a:latin typeface="Segoe UI Variable Text" pitchFamily="2" charset="0"/>
            </a:endParaRPr>
          </a:p>
          <a:p>
            <a:r>
              <a:rPr lang="en-GB" sz="1600" dirty="0">
                <a:latin typeface="Segoe UI Variable Text" pitchFamily="2" charset="0"/>
              </a:rPr>
              <a:t>This will be like the first task they will complete in the final assignment. </a:t>
            </a:r>
          </a:p>
          <a:p>
            <a:endParaRPr lang="en-GB" sz="1600" dirty="0">
              <a:latin typeface="Segoe UI Variable Text" pitchFamily="2" charset="0"/>
            </a:endParaRPr>
          </a:p>
          <a:p>
            <a:r>
              <a:rPr lang="en-GB" sz="1600" dirty="0">
                <a:latin typeface="Segoe UI Variable Text" pitchFamily="2" charset="0"/>
              </a:rPr>
              <a:t>The purpose of this lesson is to become familiar with the terminology presented and how best to approach these activities.</a:t>
            </a:r>
          </a:p>
          <a:p>
            <a:endParaRPr lang="en-GB" sz="1600" dirty="0">
              <a:latin typeface="Segoe UI Variable Text" pitchFamily="2" charset="0"/>
            </a:endParaRPr>
          </a:p>
          <a:p>
            <a:r>
              <a:rPr lang="en-GB" sz="1600" dirty="0">
                <a:latin typeface="Segoe UI Variable Text" pitchFamily="2" charset="0"/>
              </a:rPr>
              <a:t>The focus on this lesson is how to generate ideas and explain how they would meet the client brief and why/how they’re suitable to the target audience. </a:t>
            </a:r>
          </a:p>
        </p:txBody>
      </p:sp>
      <p:pic>
        <p:nvPicPr>
          <p:cNvPr id="2" name="Picture 1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CD049E32-77B4-C6CE-0ACE-139F5DB447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90630"/>
            <a:ext cx="7911865" cy="19842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31EBCD0-1E0F-5E9F-828C-AF5C58BC5B25}"/>
              </a:ext>
            </a:extLst>
          </p:cNvPr>
          <p:cNvSpPr/>
          <p:nvPr/>
        </p:nvSpPr>
        <p:spPr>
          <a:xfrm>
            <a:off x="281912" y="1786270"/>
            <a:ext cx="7735037" cy="108737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8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98C558-7A19-9D0F-6878-96459009B83D}"/>
              </a:ext>
            </a:extLst>
          </p:cNvPr>
          <p:cNvSpPr txBox="1"/>
          <p:nvPr/>
        </p:nvSpPr>
        <p:spPr>
          <a:xfrm>
            <a:off x="179512" y="231334"/>
            <a:ext cx="11653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1: Produce an interpretation from the client brief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A69124-2F88-5FA7-F7D4-AA78820CC1AE}"/>
              </a:ext>
            </a:extLst>
          </p:cNvPr>
          <p:cNvSpPr txBox="1"/>
          <p:nvPr/>
        </p:nvSpPr>
        <p:spPr>
          <a:xfrm>
            <a:off x="4890977" y="1003587"/>
            <a:ext cx="6942247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Commentary</a:t>
            </a:r>
          </a:p>
          <a:p>
            <a:endParaRPr lang="en-GB" sz="1600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This activity covers the first bullet point in the assignment brief which is to define/identify the target audience.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The example on the left uses audience segmentation from R093 however, this not a requirement.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A definition of the target audience on its own, would not achieve any higher than MB1 without additional documentation. </a:t>
            </a:r>
          </a:p>
        </p:txBody>
      </p: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B06667B2-EC69-943E-9F29-3665B218B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27" y="4028198"/>
            <a:ext cx="6986097" cy="192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5D23F8-17A9-1F1E-3916-27BD7E375675}"/>
              </a:ext>
            </a:extLst>
          </p:cNvPr>
          <p:cNvSpPr txBox="1"/>
          <p:nvPr/>
        </p:nvSpPr>
        <p:spPr>
          <a:xfrm>
            <a:off x="179512" y="857919"/>
            <a:ext cx="4403121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u="sng" dirty="0">
                <a:latin typeface="Segoe UI Variable Text" pitchFamily="2" charset="0"/>
              </a:rPr>
              <a:t>Age</a:t>
            </a:r>
          </a:p>
          <a:p>
            <a:r>
              <a:rPr lang="en-GB" sz="1200" dirty="0">
                <a:latin typeface="Segoe UI Variable Text" pitchFamily="2" charset="0"/>
              </a:rPr>
              <a:t>Aimed at children between the ages of 5-8. The animation is specifically tailored to capture the attention and resonate with the cognitive and emotional development of young children.</a:t>
            </a:r>
          </a:p>
          <a:p>
            <a:endParaRPr lang="en-GB" sz="1200" dirty="0">
              <a:latin typeface="Segoe UI Variable Text" pitchFamily="2" charset="0"/>
            </a:endParaRPr>
          </a:p>
          <a:p>
            <a:r>
              <a:rPr lang="en-GB" sz="1200" u="sng" dirty="0">
                <a:latin typeface="Segoe UI Variable Text" pitchFamily="2" charset="0"/>
              </a:rPr>
              <a:t>Gender</a:t>
            </a:r>
          </a:p>
          <a:p>
            <a:r>
              <a:rPr lang="en-GB" sz="1200" dirty="0">
                <a:latin typeface="Segoe UI Variable Text" pitchFamily="2" charset="0"/>
              </a:rPr>
              <a:t>Healthy eating habits are universal and important for both boys and girls within the target age group.</a:t>
            </a:r>
          </a:p>
          <a:p>
            <a:endParaRPr lang="en-GB" sz="1200" dirty="0">
              <a:latin typeface="Segoe UI Variable Text" pitchFamily="2" charset="0"/>
            </a:endParaRPr>
          </a:p>
          <a:p>
            <a:r>
              <a:rPr lang="en-GB" sz="1200" u="sng" dirty="0">
                <a:latin typeface="Segoe UI Variable Text" pitchFamily="2" charset="0"/>
              </a:rPr>
              <a:t>Income</a:t>
            </a:r>
          </a:p>
          <a:p>
            <a:r>
              <a:rPr lang="en-GB" sz="1200" dirty="0">
                <a:latin typeface="Segoe UI Variable Text" pitchFamily="2" charset="0"/>
              </a:rPr>
              <a:t>The campaign is designed to be inclusive, addressing children from various backgrounds.</a:t>
            </a:r>
          </a:p>
          <a:p>
            <a:endParaRPr lang="en-GB" sz="1200" dirty="0">
              <a:latin typeface="Segoe UI Variable Text" pitchFamily="2" charset="0"/>
            </a:endParaRPr>
          </a:p>
          <a:p>
            <a:r>
              <a:rPr lang="en-GB" sz="1200" u="sng" dirty="0">
                <a:latin typeface="Segoe UI Variable Text" pitchFamily="2" charset="0"/>
              </a:rPr>
              <a:t>Interests</a:t>
            </a:r>
          </a:p>
          <a:p>
            <a:r>
              <a:rPr lang="en-GB" sz="1200" dirty="0">
                <a:latin typeface="Segoe UI Variable Text" pitchFamily="2" charset="0"/>
              </a:rPr>
              <a:t>Animated visuals showcasing colourful fruits, vegetables, and healthy food.</a:t>
            </a:r>
          </a:p>
          <a:p>
            <a:endParaRPr lang="en-GB" sz="1200" dirty="0">
              <a:latin typeface="Segoe UI Variable Text" pitchFamily="2" charset="0"/>
            </a:endParaRPr>
          </a:p>
          <a:p>
            <a:r>
              <a:rPr lang="en-GB" sz="1200" u="sng" dirty="0">
                <a:latin typeface="Segoe UI Variable Text" pitchFamily="2" charset="0"/>
              </a:rPr>
              <a:t>Education</a:t>
            </a:r>
          </a:p>
          <a:p>
            <a:r>
              <a:rPr lang="en-GB" sz="1200" dirty="0">
                <a:latin typeface="Segoe UI Variable Text" pitchFamily="2" charset="0"/>
              </a:rPr>
              <a:t>A Basic understanding and engagement suitable for children aged 5-8. Tailoring the content to the educational level of the target audience ensures maximum comprehension and engagement.</a:t>
            </a:r>
          </a:p>
          <a:p>
            <a:endParaRPr lang="en-GB" sz="1200" dirty="0">
              <a:latin typeface="Segoe UI Variable Text" pitchFamily="2" charset="0"/>
            </a:endParaRPr>
          </a:p>
          <a:p>
            <a:r>
              <a:rPr lang="en-GB" sz="1200" u="sng" dirty="0">
                <a:latin typeface="Segoe UI Variable Text" pitchFamily="2" charset="0"/>
              </a:rPr>
              <a:t>Location</a:t>
            </a:r>
          </a:p>
          <a:p>
            <a:r>
              <a:rPr lang="en-GB" sz="1200" dirty="0">
                <a:latin typeface="Segoe UI Variable Text" pitchFamily="2" charset="0"/>
              </a:rPr>
              <a:t>National campaign, targeting children across diverse geographical locations</a:t>
            </a:r>
            <a:r>
              <a:rPr lang="en-GB" sz="1400" dirty="0">
                <a:latin typeface="Segoe UI Variable Text" pitchFamily="2" charset="0"/>
              </a:rPr>
              <a:t>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004C90B-0C93-4B7A-9123-1ABD7211D6B3}"/>
              </a:ext>
            </a:extLst>
          </p:cNvPr>
          <p:cNvSpPr/>
          <p:nvPr/>
        </p:nvSpPr>
        <p:spPr>
          <a:xfrm>
            <a:off x="4793944" y="4358609"/>
            <a:ext cx="2604111" cy="46857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7EA955-B7E4-CA66-82EA-6B99B083AB00}"/>
              </a:ext>
            </a:extLst>
          </p:cNvPr>
          <p:cNvSpPr txBox="1"/>
          <p:nvPr/>
        </p:nvSpPr>
        <p:spPr>
          <a:xfrm>
            <a:off x="4890977" y="3429000"/>
            <a:ext cx="6942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The following covers the area(s) circled in red and is </a:t>
            </a:r>
            <a:r>
              <a:rPr lang="en-GB" sz="1600" b="1" u="sng" dirty="0">
                <a:latin typeface="Segoe UI Variable Text" pitchFamily="2" charset="0"/>
              </a:rPr>
              <a:t>not</a:t>
            </a:r>
            <a:r>
              <a:rPr lang="en-GB" sz="1600" dirty="0">
                <a:latin typeface="Segoe UI Variable Text" pitchFamily="2" charset="0"/>
              </a:rPr>
              <a:t> an assessment of the exemplar provided.</a:t>
            </a:r>
          </a:p>
        </p:txBody>
      </p:sp>
    </p:spTree>
    <p:extLst>
      <p:ext uri="{BB962C8B-B14F-4D97-AF65-F5344CB8AC3E}">
        <p14:creationId xmlns:p14="http://schemas.microsoft.com/office/powerpoint/2010/main" val="3620660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98C558-7A19-9D0F-6878-96459009B83D}"/>
              </a:ext>
            </a:extLst>
          </p:cNvPr>
          <p:cNvSpPr txBox="1"/>
          <p:nvPr/>
        </p:nvSpPr>
        <p:spPr>
          <a:xfrm>
            <a:off x="179512" y="231334"/>
            <a:ext cx="11653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1: Produce an interpretation from the client brief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A69124-2F88-5FA7-F7D4-AA78820CC1AE}"/>
              </a:ext>
            </a:extLst>
          </p:cNvPr>
          <p:cNvSpPr txBox="1"/>
          <p:nvPr/>
        </p:nvSpPr>
        <p:spPr>
          <a:xfrm>
            <a:off x="6579498" y="1003587"/>
            <a:ext cx="5253726" cy="2800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Commentary</a:t>
            </a:r>
          </a:p>
          <a:p>
            <a:endParaRPr lang="en-GB" sz="1600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This is a good activity for a number of reasons, it encourages students to read the client brief and understand what is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The generation of a list of success criteria provides them with something to work towards and can be used as part of the evaluation process (Task 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This on its own would not be an interpretation as it’s just re-stating what is on the brief and is likely to fall under MB1. </a:t>
            </a:r>
          </a:p>
        </p:txBody>
      </p:sp>
      <p:pic>
        <p:nvPicPr>
          <p:cNvPr id="6" name="Picture 5" descr="A list of food items&#10;&#10;Description automatically generated with medium confidence">
            <a:extLst>
              <a:ext uri="{FF2B5EF4-FFF2-40B4-BE49-F238E27FC236}">
                <a16:creationId xmlns:a16="http://schemas.microsoft.com/office/drawing/2014/main" id="{2F6C95B4-D1A2-B657-0600-44B8DBFE6C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47947"/>
            <a:ext cx="6316981" cy="3042692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B06667B2-EC69-943E-9F29-3665B218B9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18762"/>
            <a:ext cx="7315576" cy="2013053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D3F38E8-0699-F488-3763-D8438726FE50}"/>
              </a:ext>
            </a:extLst>
          </p:cNvPr>
          <p:cNvSpPr/>
          <p:nvPr/>
        </p:nvSpPr>
        <p:spPr>
          <a:xfrm>
            <a:off x="92077" y="4442540"/>
            <a:ext cx="2604111" cy="46857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113FF2-B132-7578-4743-327FAC37399E}"/>
              </a:ext>
            </a:extLst>
          </p:cNvPr>
          <p:cNvSpPr txBox="1"/>
          <p:nvPr/>
        </p:nvSpPr>
        <p:spPr>
          <a:xfrm>
            <a:off x="7582523" y="4029050"/>
            <a:ext cx="4250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The following covers the area(s) circled in red and is </a:t>
            </a:r>
            <a:r>
              <a:rPr lang="en-GB" sz="1600" b="1" u="sng" dirty="0">
                <a:latin typeface="Segoe UI Variable Text" pitchFamily="2" charset="0"/>
              </a:rPr>
              <a:t>not</a:t>
            </a:r>
            <a:r>
              <a:rPr lang="en-GB" sz="1600" dirty="0">
                <a:latin typeface="Segoe UI Variable Text" pitchFamily="2" charset="0"/>
              </a:rPr>
              <a:t> an assessment of the exemplar provided.</a:t>
            </a:r>
          </a:p>
        </p:txBody>
      </p:sp>
    </p:spTree>
    <p:extLst>
      <p:ext uri="{BB962C8B-B14F-4D97-AF65-F5344CB8AC3E}">
        <p14:creationId xmlns:p14="http://schemas.microsoft.com/office/powerpoint/2010/main" val="215744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98C558-7A19-9D0F-6878-96459009B83D}"/>
              </a:ext>
            </a:extLst>
          </p:cNvPr>
          <p:cNvSpPr txBox="1"/>
          <p:nvPr/>
        </p:nvSpPr>
        <p:spPr>
          <a:xfrm>
            <a:off x="179512" y="231334"/>
            <a:ext cx="11653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1: Produce an interpretation from the client brief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A69124-2F88-5FA7-F7D4-AA78820CC1AE}"/>
              </a:ext>
            </a:extLst>
          </p:cNvPr>
          <p:cNvSpPr txBox="1"/>
          <p:nvPr/>
        </p:nvSpPr>
        <p:spPr>
          <a:xfrm>
            <a:off x="4880344" y="1003587"/>
            <a:ext cx="695288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Commentary</a:t>
            </a:r>
          </a:p>
          <a:p>
            <a:endParaRPr lang="en-GB" sz="1600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A mind map is a good way to generate ideas.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Again, this is only an interpretation if the student can expand on the initial nodes by displaying their own initial ideas.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The diagrammatic nature of this document means it will be difficult to provide a comprehensive write-up required for MB2/MB3.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In reference to this exemplar, the sub-nodes could include more detail to support the second strand. </a:t>
            </a:r>
          </a:p>
        </p:txBody>
      </p: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B06667B2-EC69-943E-9F29-3665B218B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18762"/>
            <a:ext cx="7315576" cy="2013053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9FE494-BE48-98C1-9C96-582E4D2EB553}"/>
              </a:ext>
            </a:extLst>
          </p:cNvPr>
          <p:cNvSpPr/>
          <p:nvPr/>
        </p:nvSpPr>
        <p:spPr>
          <a:xfrm>
            <a:off x="264573" y="4433037"/>
            <a:ext cx="7230515" cy="47920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diagram of a diagram&#10;&#10;Description automatically generated">
            <a:extLst>
              <a:ext uri="{FF2B5EF4-FFF2-40B4-BE49-F238E27FC236}">
                <a16:creationId xmlns:a16="http://schemas.microsoft.com/office/drawing/2014/main" id="{C455D8E3-F19A-D131-E823-0CD116F454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73" y="984980"/>
            <a:ext cx="4079909" cy="28584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1AD927-0148-D267-12BB-299464F96BCB}"/>
              </a:ext>
            </a:extLst>
          </p:cNvPr>
          <p:cNvSpPr txBox="1"/>
          <p:nvPr/>
        </p:nvSpPr>
        <p:spPr>
          <a:xfrm>
            <a:off x="4890977" y="3429000"/>
            <a:ext cx="6942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The following covers the area(s) circled in red and is </a:t>
            </a:r>
            <a:r>
              <a:rPr lang="en-GB" sz="1600" b="1" u="sng" dirty="0">
                <a:latin typeface="Segoe UI Variable Text" pitchFamily="2" charset="0"/>
              </a:rPr>
              <a:t>not</a:t>
            </a:r>
            <a:r>
              <a:rPr lang="en-GB" sz="1600" dirty="0">
                <a:latin typeface="Segoe UI Variable Text" pitchFamily="2" charset="0"/>
              </a:rPr>
              <a:t> an assessment of the exemplar provided.</a:t>
            </a:r>
          </a:p>
        </p:txBody>
      </p:sp>
    </p:spTree>
    <p:extLst>
      <p:ext uri="{BB962C8B-B14F-4D97-AF65-F5344CB8AC3E}">
        <p14:creationId xmlns:p14="http://schemas.microsoft.com/office/powerpoint/2010/main" val="2620760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98C558-7A19-9D0F-6878-96459009B83D}"/>
              </a:ext>
            </a:extLst>
          </p:cNvPr>
          <p:cNvSpPr txBox="1"/>
          <p:nvPr/>
        </p:nvSpPr>
        <p:spPr>
          <a:xfrm>
            <a:off x="179512" y="231334"/>
            <a:ext cx="11653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1: Produce an interpretation from the client brief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A69124-2F88-5FA7-F7D4-AA78820CC1AE}"/>
              </a:ext>
            </a:extLst>
          </p:cNvPr>
          <p:cNvSpPr txBox="1"/>
          <p:nvPr/>
        </p:nvSpPr>
        <p:spPr>
          <a:xfrm>
            <a:off x="5401340" y="1003587"/>
            <a:ext cx="6431884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Commentary</a:t>
            </a:r>
          </a:p>
          <a:p>
            <a:endParaRPr lang="en-GB" sz="1600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A moodboard is another useful visual tool to express on initial ideas.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This also demonstrates the student has provided their own interpretation of the client brief.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Like the mind map, it’s limited in terms of the detail you can go into, therefore it would be difficult to achieve MB2/MB3 without a write-up. </a:t>
            </a:r>
          </a:p>
        </p:txBody>
      </p: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B06667B2-EC69-943E-9F29-3665B218B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18762"/>
            <a:ext cx="7315576" cy="2013053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9FE494-BE48-98C1-9C96-582E4D2EB553}"/>
              </a:ext>
            </a:extLst>
          </p:cNvPr>
          <p:cNvSpPr/>
          <p:nvPr/>
        </p:nvSpPr>
        <p:spPr>
          <a:xfrm>
            <a:off x="264573" y="4433037"/>
            <a:ext cx="7230515" cy="46857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collage of images of a child and a plate of food&#10;&#10;Description automatically generated">
            <a:extLst>
              <a:ext uri="{FF2B5EF4-FFF2-40B4-BE49-F238E27FC236}">
                <a16:creationId xmlns:a16="http://schemas.microsoft.com/office/drawing/2014/main" id="{35E87BB2-A69C-5018-04F9-1CE943C13C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22" y="1003587"/>
            <a:ext cx="5098788" cy="28623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EFB47A-C5AF-05A8-3730-40E346C4D0AB}"/>
              </a:ext>
            </a:extLst>
          </p:cNvPr>
          <p:cNvSpPr txBox="1"/>
          <p:nvPr/>
        </p:nvSpPr>
        <p:spPr>
          <a:xfrm>
            <a:off x="5401340" y="3429000"/>
            <a:ext cx="6431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The following covers the area(s) circled in red and is </a:t>
            </a:r>
            <a:r>
              <a:rPr lang="en-GB" sz="1600" b="1" u="sng" dirty="0">
                <a:latin typeface="Segoe UI Variable Text" pitchFamily="2" charset="0"/>
              </a:rPr>
              <a:t>not</a:t>
            </a:r>
            <a:r>
              <a:rPr lang="en-GB" sz="1600" dirty="0">
                <a:latin typeface="Segoe UI Variable Text" pitchFamily="2" charset="0"/>
              </a:rPr>
              <a:t> an assessment of the exemplar provided.</a:t>
            </a:r>
          </a:p>
        </p:txBody>
      </p:sp>
    </p:spTree>
    <p:extLst>
      <p:ext uri="{BB962C8B-B14F-4D97-AF65-F5344CB8AC3E}">
        <p14:creationId xmlns:p14="http://schemas.microsoft.com/office/powerpoint/2010/main" val="3973451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98C558-7A19-9D0F-6878-96459009B83D}"/>
              </a:ext>
            </a:extLst>
          </p:cNvPr>
          <p:cNvSpPr txBox="1"/>
          <p:nvPr/>
        </p:nvSpPr>
        <p:spPr>
          <a:xfrm>
            <a:off x="179512" y="231334"/>
            <a:ext cx="11653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1: Produce an interpretation from the client brief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A69124-2F88-5FA7-F7D4-AA78820CC1AE}"/>
              </a:ext>
            </a:extLst>
          </p:cNvPr>
          <p:cNvSpPr txBox="1"/>
          <p:nvPr/>
        </p:nvSpPr>
        <p:spPr>
          <a:xfrm>
            <a:off x="5571460" y="1003587"/>
            <a:ext cx="6261764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Commentary</a:t>
            </a:r>
          </a:p>
          <a:p>
            <a:endParaRPr lang="en-GB" sz="1600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The write-up could stem from the mind map and allows students to go into more detail into its suitability to the brief and the audience which meets the second strand (shown below)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On the left is an exemplar answer, and purpose denotes how it meets the client brief and green denotes why it appeals to the target audience.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MB3 could be achieved by explaining a few ways in detail (depth) or by explaining many ways concisely (breadth).</a:t>
            </a:r>
          </a:p>
        </p:txBody>
      </p: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B06667B2-EC69-943E-9F29-3665B218B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18762"/>
            <a:ext cx="7315576" cy="2013053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9FE494-BE48-98C1-9C96-582E4D2EB553}"/>
              </a:ext>
            </a:extLst>
          </p:cNvPr>
          <p:cNvSpPr/>
          <p:nvPr/>
        </p:nvSpPr>
        <p:spPr>
          <a:xfrm>
            <a:off x="264573" y="4433037"/>
            <a:ext cx="7230515" cy="159877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22F8A8-A991-BEFB-D816-E3426CA92772}"/>
              </a:ext>
            </a:extLst>
          </p:cNvPr>
          <p:cNvSpPr txBox="1"/>
          <p:nvPr/>
        </p:nvSpPr>
        <p:spPr>
          <a:xfrm>
            <a:off x="179511" y="1014290"/>
            <a:ext cx="5211195" cy="2800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</a:rPr>
              <a:t>Animation</a:t>
            </a:r>
          </a:p>
          <a:p>
            <a:endParaRPr lang="en-GB" sz="1600" dirty="0">
              <a:latin typeface="Segoe UI Variable Text" pitchFamily="2" charset="0"/>
            </a:endParaRPr>
          </a:p>
          <a:p>
            <a:r>
              <a:rPr lang="en-GB" sz="1600" dirty="0">
                <a:latin typeface="Segoe UI Variable Text" pitchFamily="2" charset="0"/>
              </a:rPr>
              <a:t>The type of animation I am going to use for this healthy eating campaign is stop motion because this allows me to create a frame-by-frame animation in 2D form. 2D animations often </a:t>
            </a:r>
            <a:r>
              <a:rPr lang="en-GB" sz="1600" b="1" dirty="0">
                <a:solidFill>
                  <a:srgbClr val="00B050"/>
                </a:solidFill>
                <a:latin typeface="Segoe UI Variable Text" pitchFamily="2" charset="0"/>
              </a:rPr>
              <a:t>feature vibrant colours and simple shapes</a:t>
            </a:r>
            <a:r>
              <a:rPr lang="en-GB" sz="1600" dirty="0">
                <a:latin typeface="Segoe UI Variable Text" pitchFamily="2" charset="0"/>
              </a:rPr>
              <a:t>,. This can be used to make </a:t>
            </a:r>
            <a:r>
              <a:rPr lang="en-GB" sz="1600" b="1" dirty="0">
                <a:solidFill>
                  <a:srgbClr val="7030A0"/>
                </a:solidFill>
                <a:latin typeface="Segoe UI Variable Text" pitchFamily="2" charset="0"/>
              </a:rPr>
              <a:t>fruit and vegetables</a:t>
            </a:r>
            <a:r>
              <a:rPr lang="en-GB" sz="1600" dirty="0">
                <a:solidFill>
                  <a:srgbClr val="7030A0"/>
                </a:solidFill>
                <a:latin typeface="Segoe UI Variable Text" pitchFamily="2" charset="0"/>
              </a:rPr>
              <a:t> </a:t>
            </a:r>
            <a:r>
              <a:rPr lang="en-GB" sz="1600" dirty="0">
                <a:latin typeface="Segoe UI Variable Text" pitchFamily="2" charset="0"/>
              </a:rPr>
              <a:t>look </a:t>
            </a:r>
            <a:r>
              <a:rPr lang="en-GB" sz="1600" b="1" dirty="0">
                <a:solidFill>
                  <a:srgbClr val="00B050"/>
                </a:solidFill>
                <a:latin typeface="Segoe UI Variable Text" pitchFamily="2" charset="0"/>
              </a:rPr>
              <a:t>visually appealing and captivating for young children</a:t>
            </a:r>
            <a:r>
              <a:rPr lang="en-GB" sz="1600" dirty="0">
                <a:latin typeface="Segoe UI Variable Text" pitchFamily="2" charset="0"/>
              </a:rPr>
              <a:t>. The </a:t>
            </a:r>
            <a:r>
              <a:rPr lang="en-GB" sz="1600" b="1" dirty="0">
                <a:solidFill>
                  <a:srgbClr val="00B050"/>
                </a:solidFill>
                <a:latin typeface="Segoe UI Variable Text" pitchFamily="2" charset="0"/>
              </a:rPr>
              <a:t>bright and cheerful visuals can help maintain their attention and interest</a:t>
            </a:r>
            <a:r>
              <a:rPr lang="en-GB" sz="1600" dirty="0">
                <a:latin typeface="Segoe UI Variable Text" pitchFamily="2" charset="0"/>
              </a:rPr>
              <a:t>, which could </a:t>
            </a:r>
            <a:r>
              <a:rPr lang="en-GB" sz="1600" b="1" dirty="0">
                <a:solidFill>
                  <a:srgbClr val="7030A0"/>
                </a:solidFill>
                <a:latin typeface="Segoe UI Variable Text" pitchFamily="2" charset="0"/>
              </a:rPr>
              <a:t>further enhance the message.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854426-C4DB-C2B8-3726-E364EB747F06}"/>
              </a:ext>
            </a:extLst>
          </p:cNvPr>
          <p:cNvSpPr txBox="1"/>
          <p:nvPr/>
        </p:nvSpPr>
        <p:spPr>
          <a:xfrm>
            <a:off x="7697972" y="3972407"/>
            <a:ext cx="4135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The following covers the area(s) circled in red and is </a:t>
            </a:r>
            <a:r>
              <a:rPr lang="en-GB" sz="1600" b="1" u="sng" dirty="0">
                <a:latin typeface="Segoe UI Variable Text" pitchFamily="2" charset="0"/>
              </a:rPr>
              <a:t>not</a:t>
            </a:r>
            <a:r>
              <a:rPr lang="en-GB" sz="1600" dirty="0">
                <a:latin typeface="Segoe UI Variable Text" pitchFamily="2" charset="0"/>
              </a:rPr>
              <a:t> an assessment of the exemplar provided.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FC85C4-1E29-AF30-B210-3BF9481F7D64}"/>
              </a:ext>
            </a:extLst>
          </p:cNvPr>
          <p:cNvSpPr/>
          <p:nvPr/>
        </p:nvSpPr>
        <p:spPr>
          <a:xfrm>
            <a:off x="7697973" y="4942673"/>
            <a:ext cx="505697" cy="4725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99C262-E4FF-D12A-351B-A87446667B5B}"/>
              </a:ext>
            </a:extLst>
          </p:cNvPr>
          <p:cNvSpPr txBox="1"/>
          <p:nvPr/>
        </p:nvSpPr>
        <p:spPr>
          <a:xfrm>
            <a:off x="8296740" y="4948223"/>
            <a:ext cx="3330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Link to target audience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6CE3B5-EF2C-7203-D160-22C1C3D4F58C}"/>
              </a:ext>
            </a:extLst>
          </p:cNvPr>
          <p:cNvSpPr/>
          <p:nvPr/>
        </p:nvSpPr>
        <p:spPr>
          <a:xfrm>
            <a:off x="7697973" y="5547011"/>
            <a:ext cx="505697" cy="4725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1E6FFB-10C2-7B12-1B18-5C4862E10AA9}"/>
              </a:ext>
            </a:extLst>
          </p:cNvPr>
          <p:cNvSpPr txBox="1"/>
          <p:nvPr/>
        </p:nvSpPr>
        <p:spPr>
          <a:xfrm>
            <a:off x="8296740" y="5513717"/>
            <a:ext cx="2230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Link to client brief</a:t>
            </a:r>
          </a:p>
        </p:txBody>
      </p:sp>
    </p:spTree>
    <p:extLst>
      <p:ext uri="{BB962C8B-B14F-4D97-AF65-F5344CB8AC3E}">
        <p14:creationId xmlns:p14="http://schemas.microsoft.com/office/powerpoint/2010/main" val="3012991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886</Words>
  <Application>Microsoft Office PowerPoint</Application>
  <PresentationFormat>Widescreen</PresentationFormat>
  <Paragraphs>83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Simply Teach</dc:creator>
  <cp:lastModifiedBy>Simply Teach</cp:lastModifiedBy>
  <cp:revision>32</cp:revision>
  <dcterms:created xsi:type="dcterms:W3CDTF">2023-12-06T06:24:14Z</dcterms:created>
  <dcterms:modified xsi:type="dcterms:W3CDTF">2023-12-20T14:57:09Z</dcterms:modified>
</cp:coreProperties>
</file>